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478" r:id="rId3"/>
    <p:sldId id="2464" r:id="rId4"/>
    <p:sldId id="492" r:id="rId5"/>
    <p:sldId id="2479" r:id="rId6"/>
    <p:sldId id="247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2812"/>
    <a:srgbClr val="456A30"/>
    <a:srgbClr val="38B258"/>
    <a:srgbClr val="8AD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6" d="100"/>
          <a:sy n="86" d="100"/>
        </p:scale>
        <p:origin x="60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86D61B-8014-4EA1-80F4-6783463BF25B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F4AAFD-5719-4260-B8C7-FEFF5E4E0BA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481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Espaço Reservado para Imagem de Slide 1">
            <a:extLst>
              <a:ext uri="{FF2B5EF4-FFF2-40B4-BE49-F238E27FC236}">
                <a16:creationId xmlns:a16="http://schemas.microsoft.com/office/drawing/2014/main" id="{22898E8B-FE88-4A13-AF62-D59E3B1F554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Espaço Reservado para Anotações 2">
            <a:extLst>
              <a:ext uri="{FF2B5EF4-FFF2-40B4-BE49-F238E27FC236}">
                <a16:creationId xmlns:a16="http://schemas.microsoft.com/office/drawing/2014/main" id="{58C6FB87-C566-4806-BF8F-3D908C7EB5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9460" name="Espaço Reservado para Número de Slide 3">
            <a:extLst>
              <a:ext uri="{FF2B5EF4-FFF2-40B4-BE49-F238E27FC236}">
                <a16:creationId xmlns:a16="http://schemas.microsoft.com/office/drawing/2014/main" id="{A66BC6A9-99D6-4188-ACC8-14F03D62D5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34DAE1F-2CF4-4AC5-9540-D03786B05C66}" type="slidenum">
              <a:rPr lang="pt-BR" altLang="pt-BR"/>
              <a:pPr/>
              <a:t>2</a:t>
            </a:fld>
            <a:endParaRPr lang="pt-BR" alt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>
            <a:extLst>
              <a:ext uri="{FF2B5EF4-FFF2-40B4-BE49-F238E27FC236}">
                <a16:creationId xmlns:a16="http://schemas.microsoft.com/office/drawing/2014/main" id="{8587F65E-FF63-4F95-A040-DB4057755C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>
            <a:extLst>
              <a:ext uri="{FF2B5EF4-FFF2-40B4-BE49-F238E27FC236}">
                <a16:creationId xmlns:a16="http://schemas.microsoft.com/office/drawing/2014/main" id="{EAB6D0BB-4CAF-4FF8-9127-BCCC150783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dirty="0"/>
              <a:t>Pra medir e comparar, o sistema oferece um único conceito e uma única medida: </a:t>
            </a:r>
          </a:p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29700" name="Espaço Reservado para Número de Slide 3">
            <a:extLst>
              <a:ext uri="{FF2B5EF4-FFF2-40B4-BE49-F238E27FC236}">
                <a16:creationId xmlns:a16="http://schemas.microsoft.com/office/drawing/2014/main" id="{A72F8EEE-6B1E-4D75-A066-ABC4239C2C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A177C9E-C307-4A8E-9B9F-C00FDCD7CACD}" type="slidenum">
              <a:rPr lang="pt-BR" altLang="pt-BR"/>
              <a:pPr/>
              <a:t>4</a:t>
            </a:fld>
            <a:endParaRPr lang="pt-BR" altLang="pt-BR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Imagem de Slide 1">
            <a:extLst>
              <a:ext uri="{FF2B5EF4-FFF2-40B4-BE49-F238E27FC236}">
                <a16:creationId xmlns:a16="http://schemas.microsoft.com/office/drawing/2014/main" id="{8587F65E-FF63-4F95-A040-DB4057755C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Espaço Reservado para Anotações 2">
            <a:extLst>
              <a:ext uri="{FF2B5EF4-FFF2-40B4-BE49-F238E27FC236}">
                <a16:creationId xmlns:a16="http://schemas.microsoft.com/office/drawing/2014/main" id="{EAB6D0BB-4CAF-4FF8-9127-BCCC150783E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pt-BR" altLang="pt-BR" dirty="0"/>
              <a:t>Pra medir e comparar, o sistema oferece um único conceito e uma única medida: </a:t>
            </a:r>
          </a:p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29700" name="Espaço Reservado para Número de Slide 3">
            <a:extLst>
              <a:ext uri="{FF2B5EF4-FFF2-40B4-BE49-F238E27FC236}">
                <a16:creationId xmlns:a16="http://schemas.microsoft.com/office/drawing/2014/main" id="{A72F8EEE-6B1E-4D75-A066-ABC4239C2C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5A177C9E-C307-4A8E-9B9F-C00FDCD7CACD}" type="slidenum">
              <a:rPr lang="pt-BR" altLang="pt-BR"/>
              <a:pPr/>
              <a:t>5</a:t>
            </a:fld>
            <a:endParaRPr lang="pt-BR" altLang="pt-B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705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87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898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186101" y="276680"/>
            <a:ext cx="9070241" cy="484367"/>
          </a:xfrm>
          <a:prstGeom prst="rect">
            <a:avLst/>
          </a:prstGeom>
        </p:spPr>
        <p:txBody>
          <a:bodyPr anchor="ctr"/>
          <a:lstStyle>
            <a:lvl1pPr algn="l">
              <a:defRPr sz="4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86101" y="872066"/>
            <a:ext cx="9075500" cy="484204"/>
          </a:xfrm>
          <a:prstGeom prst="rect">
            <a:avLst/>
          </a:prstGeom>
        </p:spPr>
        <p:txBody>
          <a:bodyPr wrap="square" lIns="91440" tIns="457200" rIns="91440" bIns="457200" anchor="ctr">
            <a:noAutofit/>
          </a:bodyPr>
          <a:lstStyle>
            <a:lvl1pPr marL="0" indent="0" algn="l">
              <a:buNone/>
              <a:defRPr sz="3733" b="0" i="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/>
              <a:t>Subtext Goes Here</a:t>
            </a:r>
          </a:p>
        </p:txBody>
      </p:sp>
      <p:sp>
        <p:nvSpPr>
          <p:cNvPr id="15" name="Rectangle 14"/>
          <p:cNvSpPr/>
          <p:nvPr userDrawn="1"/>
        </p:nvSpPr>
        <p:spPr bwMode="auto">
          <a:xfrm>
            <a:off x="0" y="276680"/>
            <a:ext cx="914400" cy="107958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7" name="Oval 16"/>
          <p:cNvSpPr/>
          <p:nvPr userDrawn="1"/>
        </p:nvSpPr>
        <p:spPr bwMode="auto">
          <a:xfrm>
            <a:off x="11418771" y="500445"/>
            <a:ext cx="632059" cy="632059"/>
          </a:xfrm>
          <a:prstGeom prst="ellipse">
            <a:avLst/>
          </a:prstGeom>
          <a:solidFill>
            <a:schemeClr val="bg1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34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241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505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92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9581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104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C24A9-CCB6-4F8D-B8DB-C2F3692CFA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750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8/27/2021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86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83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8/27/2021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931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RILSONDANTAS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FF11E2-0CE3-4304-BD0A-5689EDAF2D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3298"/>
          <a:stretch/>
        </p:blipFill>
        <p:spPr>
          <a:xfrm>
            <a:off x="3523488" y="0"/>
            <a:ext cx="8668512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E0D7A83-DFAF-42A2-8AD3-47AD3C004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08897" y="6246555"/>
            <a:ext cx="1086808" cy="407627"/>
          </a:xfrm>
        </p:spPr>
        <p:txBody>
          <a:bodyPr>
            <a:normAutofit/>
          </a:bodyPr>
          <a:lstStyle/>
          <a:p>
            <a:r>
              <a:rPr lang="pt-BR" sz="2000" b="1" dirty="0"/>
              <a:t>2021</a:t>
            </a:r>
            <a:endParaRPr lang="en-US" sz="2000" b="1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DF96855C-5EFB-4DD4-AC8D-F3DE56F052A3}"/>
              </a:ext>
            </a:extLst>
          </p:cNvPr>
          <p:cNvSpPr/>
          <p:nvPr/>
        </p:nvSpPr>
        <p:spPr>
          <a:xfrm>
            <a:off x="212651" y="414670"/>
            <a:ext cx="1158949" cy="526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692D655C-9A11-4605-AB67-7C582B2A9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9522" y="2311080"/>
            <a:ext cx="9966183" cy="412059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pt-BR" sz="5400" b="1" dirty="0"/>
              <a:t>Curso Prático de Formação para Implementação do Sistema de Governança na Educação Básica</a:t>
            </a:r>
            <a:br>
              <a:rPr lang="pt-BR" sz="5400" b="1" dirty="0"/>
            </a:br>
            <a:br>
              <a:rPr lang="pt-BR" sz="5400" b="1" dirty="0"/>
            </a:br>
            <a:r>
              <a:rPr lang="pt-BR" sz="5400" b="1" dirty="0"/>
              <a:t>Turmas I, II e III</a:t>
            </a:r>
            <a:br>
              <a:rPr lang="pt-BR" sz="5400" b="1" dirty="0"/>
            </a:br>
            <a:br>
              <a:rPr lang="pt-BR" sz="5400" b="1" dirty="0"/>
            </a:br>
            <a:r>
              <a:rPr lang="pt-BR" sz="3200" b="1" dirty="0"/>
              <a:t>Implantação do </a:t>
            </a:r>
            <a:r>
              <a:rPr lang="pt-BR" sz="3200" b="1" dirty="0" err="1"/>
              <a:t>REAGBr</a:t>
            </a:r>
            <a:r>
              <a:rPr lang="pt-BR" sz="3200" b="1" dirty="0"/>
              <a:t> – Relatório de Evidências Auditáveis de Gestão e Governança de Custos</a:t>
            </a:r>
            <a:br>
              <a:rPr lang="pt-BR" sz="5400" b="1" dirty="0"/>
            </a:br>
            <a:br>
              <a:rPr lang="pt-BR" sz="5400" b="1" dirty="0"/>
            </a:br>
            <a:endParaRPr lang="en-US" sz="4400" b="1" dirty="0"/>
          </a:p>
        </p:txBody>
      </p:sp>
      <p:pic>
        <p:nvPicPr>
          <p:cNvPr id="6" name="Imagem 5" descr="Interface gráfica do usuário, Texto, Aplicativo&#10;&#10;Descrição gerada automaticamente com confiança média">
            <a:extLst>
              <a:ext uri="{FF2B5EF4-FFF2-40B4-BE49-F238E27FC236}">
                <a16:creationId xmlns:a16="http://schemas.microsoft.com/office/drawing/2014/main" id="{6E428887-D558-46EE-8D0C-80A37B904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9" y="23397"/>
            <a:ext cx="205740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2590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43" name="Retângulo 5">
            <a:extLst>
              <a:ext uri="{FF2B5EF4-FFF2-40B4-BE49-F238E27FC236}">
                <a16:creationId xmlns:a16="http://schemas.microsoft.com/office/drawing/2014/main" id="{AB575B21-CDD3-4C72-A20E-45AAB35FD4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23916" y="3752490"/>
            <a:ext cx="4147660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Cambria" panose="02040503050406030204" pitchFamily="18" charset="0"/>
              </a:rPr>
              <a:t>1º processo do Processo de Comunicação e Solução de Problemas a cada </a:t>
            </a:r>
            <a:r>
              <a:rPr lang="pt-BR" altLang="pt-BR" sz="1800" b="1" dirty="0">
                <a:solidFill>
                  <a:srgbClr val="FF0000"/>
                </a:solidFill>
                <a:latin typeface="Cambria" panose="02040503050406030204" pitchFamily="18" charset="0"/>
              </a:rPr>
              <a:t>MÊS</a:t>
            </a:r>
            <a:endParaRPr lang="pt-BR" altLang="pt-BR" sz="18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38" name="Retângulo 5">
            <a:extLst>
              <a:ext uri="{FF2B5EF4-FFF2-40B4-BE49-F238E27FC236}">
                <a16:creationId xmlns:a16="http://schemas.microsoft.com/office/drawing/2014/main" id="{5BB37734-0E52-480D-A672-901064DB8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0692" y="649012"/>
            <a:ext cx="8463079" cy="86793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latin typeface="Cambria" panose="02040503050406030204" pitchFamily="18" charset="0"/>
              </a:rPr>
              <a:t>Processo de Comunicação SISTEMA DE EDUCAÇÃO MEC/SEB/Sec. Municipal/Escolas</a:t>
            </a:r>
            <a:endParaRPr lang="pt-BR" altLang="pt-BR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41" name="Picture 15" descr="Imagem relacionada">
            <a:extLst>
              <a:ext uri="{FF2B5EF4-FFF2-40B4-BE49-F238E27FC236}">
                <a16:creationId xmlns:a16="http://schemas.microsoft.com/office/drawing/2014/main" id="{5BED4855-10B4-4F76-BAA7-5DC17A06D7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334" y="1516942"/>
            <a:ext cx="4614067" cy="5007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240EDAE-DD7F-4079-8C19-78F74B56C033}"/>
              </a:ext>
            </a:extLst>
          </p:cNvPr>
          <p:cNvSpPr txBox="1"/>
          <p:nvPr/>
        </p:nvSpPr>
        <p:spPr>
          <a:xfrm>
            <a:off x="256184" y="170398"/>
            <a:ext cx="1257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dirty="0">
                <a:solidFill>
                  <a:schemeClr val="bg1"/>
                </a:solidFill>
              </a:rPr>
              <a:t>A</a:t>
            </a:r>
          </a:p>
          <a:p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8435" name="Retângulo 5">
            <a:extLst>
              <a:ext uri="{FF2B5EF4-FFF2-40B4-BE49-F238E27FC236}">
                <a16:creationId xmlns:a16="http://schemas.microsoft.com/office/drawing/2014/main" id="{7C31C96D-BE56-4059-A670-9FF740D78D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184" y="-4891"/>
            <a:ext cx="1232535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3600" b="1" dirty="0">
                <a:latin typeface="Cambria" panose="02040503050406030204" pitchFamily="18" charset="0"/>
                <a:cs typeface="Times New Roman" panose="02020603050405020304" pitchFamily="18" charset="0"/>
              </a:rPr>
              <a:t>Como funciona o processo de Gestão e Governança?</a:t>
            </a:r>
            <a:endParaRPr lang="pt-BR" altLang="pt-BR" sz="12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eta: para Cima 5">
            <a:extLst>
              <a:ext uri="{FF2B5EF4-FFF2-40B4-BE49-F238E27FC236}">
                <a16:creationId xmlns:a16="http://schemas.microsoft.com/office/drawing/2014/main" id="{F955A0FA-1E09-434B-A2B4-E78747C9C9C3}"/>
              </a:ext>
            </a:extLst>
          </p:cNvPr>
          <p:cNvSpPr/>
          <p:nvPr/>
        </p:nvSpPr>
        <p:spPr>
          <a:xfrm>
            <a:off x="5950802" y="3891912"/>
            <a:ext cx="290396" cy="569962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5">
            <a:extLst>
              <a:ext uri="{FF2B5EF4-FFF2-40B4-BE49-F238E27FC236}">
                <a16:creationId xmlns:a16="http://schemas.microsoft.com/office/drawing/2014/main" id="{35A40BCC-C263-44ED-AD67-F0F6B36CD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74527" y="5212671"/>
            <a:ext cx="6512717" cy="1338828"/>
          </a:xfrm>
          <a:custGeom>
            <a:avLst/>
            <a:gdLst>
              <a:gd name="connsiteX0" fmla="*/ 0 w 6512717"/>
              <a:gd name="connsiteY0" fmla="*/ 0 h 1338828"/>
              <a:gd name="connsiteX1" fmla="*/ 521017 w 6512717"/>
              <a:gd name="connsiteY1" fmla="*/ 0 h 1338828"/>
              <a:gd name="connsiteX2" fmla="*/ 976908 w 6512717"/>
              <a:gd name="connsiteY2" fmla="*/ 0 h 1338828"/>
              <a:gd name="connsiteX3" fmla="*/ 1628179 w 6512717"/>
              <a:gd name="connsiteY3" fmla="*/ 0 h 1338828"/>
              <a:gd name="connsiteX4" fmla="*/ 2214324 w 6512717"/>
              <a:gd name="connsiteY4" fmla="*/ 0 h 1338828"/>
              <a:gd name="connsiteX5" fmla="*/ 2995850 w 6512717"/>
              <a:gd name="connsiteY5" fmla="*/ 0 h 1338828"/>
              <a:gd name="connsiteX6" fmla="*/ 3712249 w 6512717"/>
              <a:gd name="connsiteY6" fmla="*/ 0 h 1338828"/>
              <a:gd name="connsiteX7" fmla="*/ 4363520 w 6512717"/>
              <a:gd name="connsiteY7" fmla="*/ 0 h 1338828"/>
              <a:gd name="connsiteX8" fmla="*/ 5079919 w 6512717"/>
              <a:gd name="connsiteY8" fmla="*/ 0 h 1338828"/>
              <a:gd name="connsiteX9" fmla="*/ 5861445 w 6512717"/>
              <a:gd name="connsiteY9" fmla="*/ 0 h 1338828"/>
              <a:gd name="connsiteX10" fmla="*/ 6512717 w 6512717"/>
              <a:gd name="connsiteY10" fmla="*/ 0 h 1338828"/>
              <a:gd name="connsiteX11" fmla="*/ 6512717 w 6512717"/>
              <a:gd name="connsiteY11" fmla="*/ 642637 h 1338828"/>
              <a:gd name="connsiteX12" fmla="*/ 6512717 w 6512717"/>
              <a:gd name="connsiteY12" fmla="*/ 1338828 h 1338828"/>
              <a:gd name="connsiteX13" fmla="*/ 5991700 w 6512717"/>
              <a:gd name="connsiteY13" fmla="*/ 1338828 h 1338828"/>
              <a:gd name="connsiteX14" fmla="*/ 5275301 w 6512717"/>
              <a:gd name="connsiteY14" fmla="*/ 1338828 h 1338828"/>
              <a:gd name="connsiteX15" fmla="*/ 4819411 w 6512717"/>
              <a:gd name="connsiteY15" fmla="*/ 1338828 h 1338828"/>
              <a:gd name="connsiteX16" fmla="*/ 4103012 w 6512717"/>
              <a:gd name="connsiteY16" fmla="*/ 1338828 h 1338828"/>
              <a:gd name="connsiteX17" fmla="*/ 3516867 w 6512717"/>
              <a:gd name="connsiteY17" fmla="*/ 1338828 h 1338828"/>
              <a:gd name="connsiteX18" fmla="*/ 3060977 w 6512717"/>
              <a:gd name="connsiteY18" fmla="*/ 1338828 h 1338828"/>
              <a:gd name="connsiteX19" fmla="*/ 2605087 w 6512717"/>
              <a:gd name="connsiteY19" fmla="*/ 1338828 h 1338828"/>
              <a:gd name="connsiteX20" fmla="*/ 2084069 w 6512717"/>
              <a:gd name="connsiteY20" fmla="*/ 1338828 h 1338828"/>
              <a:gd name="connsiteX21" fmla="*/ 1628179 w 6512717"/>
              <a:gd name="connsiteY21" fmla="*/ 1338828 h 1338828"/>
              <a:gd name="connsiteX22" fmla="*/ 976908 w 6512717"/>
              <a:gd name="connsiteY22" fmla="*/ 1338828 h 1338828"/>
              <a:gd name="connsiteX23" fmla="*/ 0 w 6512717"/>
              <a:gd name="connsiteY23" fmla="*/ 1338828 h 1338828"/>
              <a:gd name="connsiteX24" fmla="*/ 0 w 6512717"/>
              <a:gd name="connsiteY24" fmla="*/ 682802 h 1338828"/>
              <a:gd name="connsiteX25" fmla="*/ 0 w 6512717"/>
              <a:gd name="connsiteY25" fmla="*/ 0 h 13388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512717" h="1338828" fill="none" extrusionOk="0">
                <a:moveTo>
                  <a:pt x="0" y="0"/>
                </a:moveTo>
                <a:cubicBezTo>
                  <a:pt x="108928" y="11375"/>
                  <a:pt x="317399" y="-8999"/>
                  <a:pt x="521017" y="0"/>
                </a:cubicBezTo>
                <a:cubicBezTo>
                  <a:pt x="724635" y="8999"/>
                  <a:pt x="803586" y="9564"/>
                  <a:pt x="976908" y="0"/>
                </a:cubicBezTo>
                <a:cubicBezTo>
                  <a:pt x="1150230" y="-9564"/>
                  <a:pt x="1319390" y="31262"/>
                  <a:pt x="1628179" y="0"/>
                </a:cubicBezTo>
                <a:cubicBezTo>
                  <a:pt x="1936968" y="-31262"/>
                  <a:pt x="1960428" y="-23626"/>
                  <a:pt x="2214324" y="0"/>
                </a:cubicBezTo>
                <a:cubicBezTo>
                  <a:pt x="2468220" y="23626"/>
                  <a:pt x="2754708" y="-2723"/>
                  <a:pt x="2995850" y="0"/>
                </a:cubicBezTo>
                <a:cubicBezTo>
                  <a:pt x="3236992" y="2723"/>
                  <a:pt x="3525475" y="19494"/>
                  <a:pt x="3712249" y="0"/>
                </a:cubicBezTo>
                <a:cubicBezTo>
                  <a:pt x="3899023" y="-19494"/>
                  <a:pt x="4101935" y="-26347"/>
                  <a:pt x="4363520" y="0"/>
                </a:cubicBezTo>
                <a:cubicBezTo>
                  <a:pt x="4625105" y="26347"/>
                  <a:pt x="4767981" y="-12153"/>
                  <a:pt x="5079919" y="0"/>
                </a:cubicBezTo>
                <a:cubicBezTo>
                  <a:pt x="5391857" y="12153"/>
                  <a:pt x="5499702" y="13704"/>
                  <a:pt x="5861445" y="0"/>
                </a:cubicBezTo>
                <a:cubicBezTo>
                  <a:pt x="6223188" y="-13704"/>
                  <a:pt x="6327670" y="11450"/>
                  <a:pt x="6512717" y="0"/>
                </a:cubicBezTo>
                <a:cubicBezTo>
                  <a:pt x="6519096" y="245681"/>
                  <a:pt x="6506777" y="331477"/>
                  <a:pt x="6512717" y="642637"/>
                </a:cubicBezTo>
                <a:cubicBezTo>
                  <a:pt x="6518657" y="953797"/>
                  <a:pt x="6545337" y="1048044"/>
                  <a:pt x="6512717" y="1338828"/>
                </a:cubicBezTo>
                <a:cubicBezTo>
                  <a:pt x="6293787" y="1320204"/>
                  <a:pt x="6251109" y="1355326"/>
                  <a:pt x="5991700" y="1338828"/>
                </a:cubicBezTo>
                <a:cubicBezTo>
                  <a:pt x="5732291" y="1322330"/>
                  <a:pt x="5549283" y="1350873"/>
                  <a:pt x="5275301" y="1338828"/>
                </a:cubicBezTo>
                <a:cubicBezTo>
                  <a:pt x="5001319" y="1326783"/>
                  <a:pt x="4955395" y="1332782"/>
                  <a:pt x="4819411" y="1338828"/>
                </a:cubicBezTo>
                <a:cubicBezTo>
                  <a:pt x="4683427" y="1344875"/>
                  <a:pt x="4414045" y="1357526"/>
                  <a:pt x="4103012" y="1338828"/>
                </a:cubicBezTo>
                <a:cubicBezTo>
                  <a:pt x="3791979" y="1320130"/>
                  <a:pt x="3702890" y="1342307"/>
                  <a:pt x="3516867" y="1338828"/>
                </a:cubicBezTo>
                <a:cubicBezTo>
                  <a:pt x="3330845" y="1335349"/>
                  <a:pt x="3156519" y="1338774"/>
                  <a:pt x="3060977" y="1338828"/>
                </a:cubicBezTo>
                <a:cubicBezTo>
                  <a:pt x="2965435" y="1338883"/>
                  <a:pt x="2811555" y="1338006"/>
                  <a:pt x="2605087" y="1338828"/>
                </a:cubicBezTo>
                <a:cubicBezTo>
                  <a:pt x="2398619" y="1339651"/>
                  <a:pt x="2281459" y="1342563"/>
                  <a:pt x="2084069" y="1338828"/>
                </a:cubicBezTo>
                <a:cubicBezTo>
                  <a:pt x="1886679" y="1335093"/>
                  <a:pt x="1741499" y="1352414"/>
                  <a:pt x="1628179" y="1338828"/>
                </a:cubicBezTo>
                <a:cubicBezTo>
                  <a:pt x="1514859" y="1325243"/>
                  <a:pt x="1207588" y="1365787"/>
                  <a:pt x="976908" y="1338828"/>
                </a:cubicBezTo>
                <a:cubicBezTo>
                  <a:pt x="746228" y="1311869"/>
                  <a:pt x="347907" y="1356906"/>
                  <a:pt x="0" y="1338828"/>
                </a:cubicBezTo>
                <a:cubicBezTo>
                  <a:pt x="-27085" y="1095902"/>
                  <a:pt x="-24990" y="898322"/>
                  <a:pt x="0" y="682802"/>
                </a:cubicBezTo>
                <a:cubicBezTo>
                  <a:pt x="24990" y="467282"/>
                  <a:pt x="-16409" y="219996"/>
                  <a:pt x="0" y="0"/>
                </a:cubicBezTo>
                <a:close/>
              </a:path>
              <a:path w="6512717" h="1338828" stroke="0" extrusionOk="0">
                <a:moveTo>
                  <a:pt x="0" y="0"/>
                </a:moveTo>
                <a:cubicBezTo>
                  <a:pt x="385453" y="19790"/>
                  <a:pt x="485750" y="-34194"/>
                  <a:pt x="781526" y="0"/>
                </a:cubicBezTo>
                <a:cubicBezTo>
                  <a:pt x="1077302" y="34194"/>
                  <a:pt x="1210914" y="-34619"/>
                  <a:pt x="1497925" y="0"/>
                </a:cubicBezTo>
                <a:cubicBezTo>
                  <a:pt x="1784936" y="34619"/>
                  <a:pt x="1764339" y="22432"/>
                  <a:pt x="1953815" y="0"/>
                </a:cubicBezTo>
                <a:cubicBezTo>
                  <a:pt x="2143291" y="-22432"/>
                  <a:pt x="2309439" y="-14457"/>
                  <a:pt x="2539960" y="0"/>
                </a:cubicBezTo>
                <a:cubicBezTo>
                  <a:pt x="2770482" y="14457"/>
                  <a:pt x="2989620" y="-19807"/>
                  <a:pt x="3126104" y="0"/>
                </a:cubicBezTo>
                <a:cubicBezTo>
                  <a:pt x="3262588" y="19807"/>
                  <a:pt x="3478717" y="15566"/>
                  <a:pt x="3777376" y="0"/>
                </a:cubicBezTo>
                <a:cubicBezTo>
                  <a:pt x="4076035" y="-15566"/>
                  <a:pt x="4238910" y="-32519"/>
                  <a:pt x="4558902" y="0"/>
                </a:cubicBezTo>
                <a:cubicBezTo>
                  <a:pt x="4878894" y="32519"/>
                  <a:pt x="5005501" y="-11642"/>
                  <a:pt x="5275301" y="0"/>
                </a:cubicBezTo>
                <a:cubicBezTo>
                  <a:pt x="5545101" y="11642"/>
                  <a:pt x="5550522" y="-16975"/>
                  <a:pt x="5731191" y="0"/>
                </a:cubicBezTo>
                <a:cubicBezTo>
                  <a:pt x="5911860" y="16975"/>
                  <a:pt x="6210123" y="-31044"/>
                  <a:pt x="6512717" y="0"/>
                </a:cubicBezTo>
                <a:cubicBezTo>
                  <a:pt x="6505363" y="318503"/>
                  <a:pt x="6504087" y="495203"/>
                  <a:pt x="6512717" y="696191"/>
                </a:cubicBezTo>
                <a:cubicBezTo>
                  <a:pt x="6521347" y="897179"/>
                  <a:pt x="6528664" y="1144627"/>
                  <a:pt x="6512717" y="1338828"/>
                </a:cubicBezTo>
                <a:cubicBezTo>
                  <a:pt x="6243944" y="1353337"/>
                  <a:pt x="6073055" y="1313137"/>
                  <a:pt x="5861445" y="1338828"/>
                </a:cubicBezTo>
                <a:cubicBezTo>
                  <a:pt x="5649835" y="1364519"/>
                  <a:pt x="5406797" y="1362515"/>
                  <a:pt x="5145046" y="1338828"/>
                </a:cubicBezTo>
                <a:cubicBezTo>
                  <a:pt x="4883295" y="1315141"/>
                  <a:pt x="4649371" y="1315102"/>
                  <a:pt x="4363520" y="1338828"/>
                </a:cubicBezTo>
                <a:cubicBezTo>
                  <a:pt x="4077669" y="1362554"/>
                  <a:pt x="3870497" y="1355420"/>
                  <a:pt x="3581994" y="1338828"/>
                </a:cubicBezTo>
                <a:cubicBezTo>
                  <a:pt x="3293491" y="1322236"/>
                  <a:pt x="3021428" y="1343517"/>
                  <a:pt x="2800468" y="1338828"/>
                </a:cubicBezTo>
                <a:cubicBezTo>
                  <a:pt x="2579508" y="1334139"/>
                  <a:pt x="2405845" y="1357639"/>
                  <a:pt x="2149197" y="1338828"/>
                </a:cubicBezTo>
                <a:cubicBezTo>
                  <a:pt x="1892549" y="1320017"/>
                  <a:pt x="1745681" y="1326905"/>
                  <a:pt x="1563052" y="1338828"/>
                </a:cubicBezTo>
                <a:cubicBezTo>
                  <a:pt x="1380423" y="1350751"/>
                  <a:pt x="1155273" y="1329534"/>
                  <a:pt x="1042035" y="1338828"/>
                </a:cubicBezTo>
                <a:cubicBezTo>
                  <a:pt x="928797" y="1348122"/>
                  <a:pt x="399591" y="1326404"/>
                  <a:pt x="0" y="1338828"/>
                </a:cubicBezTo>
                <a:cubicBezTo>
                  <a:pt x="-19767" y="1037647"/>
                  <a:pt x="8292" y="782620"/>
                  <a:pt x="0" y="642637"/>
                </a:cubicBezTo>
                <a:cubicBezTo>
                  <a:pt x="-8292" y="502654"/>
                  <a:pt x="19500" y="176619"/>
                  <a:pt x="0" y="0"/>
                </a:cubicBez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 w="1905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42236800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Cambria" panose="02040503050406030204" pitchFamily="18" charset="0"/>
                <a:cs typeface="Times New Roman" panose="02020603050405020304" pitchFamily="18" charset="0"/>
              </a:rPr>
              <a:t>O Resultado da Sala da Gestão e Governança  é permitir que as informações da Medida de Nível de Serviço Comparado possa ajudar ao </a:t>
            </a:r>
            <a:r>
              <a:rPr lang="pt-BR" altLang="pt-BR" sz="1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ALUNO</a:t>
            </a:r>
            <a:r>
              <a:rPr lang="pt-BR" altLang="pt-BR" sz="1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e a </a:t>
            </a:r>
            <a:r>
              <a:rPr lang="pt-BR" altLang="pt-BR" sz="1800" b="1" dirty="0">
                <a:solidFill>
                  <a:srgbClr val="FF0000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ESCOLA</a:t>
            </a:r>
            <a:r>
              <a:rPr lang="pt-BR" altLang="pt-BR" sz="1800" b="1" dirty="0">
                <a:latin typeface="Cambria" panose="02040503050406030204" pitchFamily="18" charset="0"/>
                <a:cs typeface="Times New Roman" panose="02020603050405020304" pitchFamily="18" charset="0"/>
              </a:rPr>
              <a:t> possa rapidamente se comunicar com a estrutura da sistema de educação e ser ATENDIDA.</a:t>
            </a:r>
          </a:p>
        </p:txBody>
      </p:sp>
      <p:sp>
        <p:nvSpPr>
          <p:cNvPr id="20" name="Retângulo 5">
            <a:extLst>
              <a:ext uri="{FF2B5EF4-FFF2-40B4-BE49-F238E27FC236}">
                <a16:creationId xmlns:a16="http://schemas.microsoft.com/office/drawing/2014/main" id="{B39EB6BF-B2D0-413D-9DFF-4F99DD463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7320" y="4594973"/>
            <a:ext cx="6175843" cy="4247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200" b="1" dirty="0">
                <a:solidFill>
                  <a:srgbClr val="1A281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ESCOLA -</a:t>
            </a:r>
            <a:r>
              <a:rPr lang="pt-BR" altLang="pt-BR" sz="1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Professores, profissionais da educação têm a informação da contabilidade traduzida da sua complexidade na MEDIDA DE NÍVEL DE SERVIÇO COMPARADO</a:t>
            </a:r>
          </a:p>
        </p:txBody>
      </p:sp>
      <p:sp>
        <p:nvSpPr>
          <p:cNvPr id="16" name="Seta: para Cima 15">
            <a:extLst>
              <a:ext uri="{FF2B5EF4-FFF2-40B4-BE49-F238E27FC236}">
                <a16:creationId xmlns:a16="http://schemas.microsoft.com/office/drawing/2014/main" id="{526181C7-E0E2-47D8-930C-ABD9C1DA679A}"/>
              </a:ext>
            </a:extLst>
          </p:cNvPr>
          <p:cNvSpPr/>
          <p:nvPr/>
        </p:nvSpPr>
        <p:spPr>
          <a:xfrm rot="16200000">
            <a:off x="3887014" y="4725364"/>
            <a:ext cx="480132" cy="2123619"/>
          </a:xfrm>
          <a:prstGeom prst="upArrow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Seta: para Cima 16">
            <a:extLst>
              <a:ext uri="{FF2B5EF4-FFF2-40B4-BE49-F238E27FC236}">
                <a16:creationId xmlns:a16="http://schemas.microsoft.com/office/drawing/2014/main" id="{C9925A02-27EB-4456-96A6-68682EC56A66}"/>
              </a:ext>
            </a:extLst>
          </p:cNvPr>
          <p:cNvSpPr/>
          <p:nvPr/>
        </p:nvSpPr>
        <p:spPr>
          <a:xfrm rot="10800000">
            <a:off x="11210454" y="3943953"/>
            <a:ext cx="290396" cy="569962"/>
          </a:xfrm>
          <a:prstGeom prst="up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Retângulo 5">
            <a:extLst>
              <a:ext uri="{FF2B5EF4-FFF2-40B4-BE49-F238E27FC236}">
                <a16:creationId xmlns:a16="http://schemas.microsoft.com/office/drawing/2014/main" id="{A6BFCCC2-FD46-4500-871C-CB37B94B80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782" y="3351646"/>
            <a:ext cx="6175843" cy="42473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200" b="1" dirty="0">
                <a:solidFill>
                  <a:srgbClr val="1A281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SECRETARIA MUNICIPAL DE EDUCAÇÃO -  </a:t>
            </a:r>
            <a:r>
              <a:rPr lang="pt-BR" altLang="pt-BR" sz="1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Recebe a  informação da </a:t>
            </a:r>
            <a:r>
              <a:rPr lang="pt-BR" altLang="pt-BR" sz="1200" b="1" u="sng" dirty="0">
                <a:latin typeface="Cambria" panose="02040503050406030204" pitchFamily="18" charset="0"/>
                <a:cs typeface="Times New Roman" panose="02020603050405020304" pitchFamily="18" charset="0"/>
              </a:rPr>
              <a:t>ESCOLA</a:t>
            </a:r>
            <a:r>
              <a:rPr lang="pt-BR" altLang="pt-BR" sz="1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DO MEDIDA DE NÍVEL DE SERVIÇO COMPARADO  e busca resolver o problema</a:t>
            </a:r>
          </a:p>
        </p:txBody>
      </p:sp>
      <p:sp>
        <p:nvSpPr>
          <p:cNvPr id="19" name="Retângulo 5">
            <a:extLst>
              <a:ext uri="{FF2B5EF4-FFF2-40B4-BE49-F238E27FC236}">
                <a16:creationId xmlns:a16="http://schemas.microsoft.com/office/drawing/2014/main" id="{0A1BB81A-6681-4076-8236-814113D33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48281" y="2509163"/>
            <a:ext cx="414766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Cambria" panose="02040503050406030204" pitchFamily="18" charset="0"/>
              </a:rPr>
              <a:t>2º Processo de Comunicação e Solução de Problemas a cada </a:t>
            </a:r>
            <a:r>
              <a:rPr lang="pt-BR" altLang="pt-BR" sz="1800" b="1" dirty="0">
                <a:solidFill>
                  <a:srgbClr val="FF0000"/>
                </a:solidFill>
                <a:latin typeface="Cambria" panose="02040503050406030204" pitchFamily="18" charset="0"/>
              </a:rPr>
              <a:t>MÊS</a:t>
            </a:r>
            <a:endParaRPr lang="pt-BR" altLang="pt-BR" sz="1800" b="1" dirty="0">
              <a:solidFill>
                <a:srgbClr val="FF0000"/>
              </a:solidFill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Seta: para Cima 20">
            <a:extLst>
              <a:ext uri="{FF2B5EF4-FFF2-40B4-BE49-F238E27FC236}">
                <a16:creationId xmlns:a16="http://schemas.microsoft.com/office/drawing/2014/main" id="{485FC83C-7C91-4AFC-9ABC-267BEE8F0A2B}"/>
              </a:ext>
            </a:extLst>
          </p:cNvPr>
          <p:cNvSpPr/>
          <p:nvPr/>
        </p:nvSpPr>
        <p:spPr>
          <a:xfrm>
            <a:off x="5947087" y="2483144"/>
            <a:ext cx="290396" cy="569962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Seta: para Cima 24">
            <a:extLst>
              <a:ext uri="{FF2B5EF4-FFF2-40B4-BE49-F238E27FC236}">
                <a16:creationId xmlns:a16="http://schemas.microsoft.com/office/drawing/2014/main" id="{FC53ED77-5901-4C35-90F8-30C6D042BFC5}"/>
              </a:ext>
            </a:extLst>
          </p:cNvPr>
          <p:cNvSpPr/>
          <p:nvPr/>
        </p:nvSpPr>
        <p:spPr>
          <a:xfrm rot="10800000">
            <a:off x="11206739" y="2535185"/>
            <a:ext cx="290396" cy="569962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6" name="Retângulo 5">
            <a:extLst>
              <a:ext uri="{FF2B5EF4-FFF2-40B4-BE49-F238E27FC236}">
                <a16:creationId xmlns:a16="http://schemas.microsoft.com/office/drawing/2014/main" id="{AC3D4CB4-4CBD-4E22-A970-4CDA6A4CC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5782" y="1741458"/>
            <a:ext cx="6175843" cy="59093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200" b="1" dirty="0">
                <a:solidFill>
                  <a:srgbClr val="1A2812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SECRETARIA DE EDUCAÇÃO BÁSICA -  </a:t>
            </a:r>
            <a:r>
              <a:rPr lang="pt-BR" altLang="pt-BR" sz="1200" b="1" dirty="0">
                <a:latin typeface="Cambria" panose="02040503050406030204" pitchFamily="18" charset="0"/>
                <a:cs typeface="Times New Roman" panose="02020603050405020304" pitchFamily="18" charset="0"/>
              </a:rPr>
              <a:t> Recebe a  informação da </a:t>
            </a:r>
            <a:r>
              <a:rPr lang="pt-BR" altLang="pt-BR" sz="1200" b="1" u="sng" dirty="0">
                <a:latin typeface="Cambria" panose="02040503050406030204" pitchFamily="18" charset="0"/>
                <a:cs typeface="Times New Roman" panose="02020603050405020304" pitchFamily="18" charset="0"/>
              </a:rPr>
              <a:t>SECRETARIA MUNIPAL DE EDUCAÇÃO  </a:t>
            </a:r>
            <a:r>
              <a:rPr lang="pt-BR" altLang="pt-BR" sz="1200" b="1" dirty="0">
                <a:latin typeface="Cambria" panose="02040503050406030204" pitchFamily="18" charset="0"/>
                <a:cs typeface="Times New Roman" panose="02020603050405020304" pitchFamily="18" charset="0"/>
              </a:rPr>
              <a:t>da  MEDIDA DE NÍVEL DE SERVIÇO COMPARADO  e busca resolver o problema junto a Secretaria municipal e a Escola</a:t>
            </a:r>
          </a:p>
        </p:txBody>
      </p:sp>
      <p:sp>
        <p:nvSpPr>
          <p:cNvPr id="27" name="Seta: para Cima 26">
            <a:extLst>
              <a:ext uri="{FF2B5EF4-FFF2-40B4-BE49-F238E27FC236}">
                <a16:creationId xmlns:a16="http://schemas.microsoft.com/office/drawing/2014/main" id="{DB8E8D72-A7DA-4180-BD8B-D9B8162C53BA}"/>
              </a:ext>
            </a:extLst>
          </p:cNvPr>
          <p:cNvSpPr/>
          <p:nvPr/>
        </p:nvSpPr>
        <p:spPr>
          <a:xfrm rot="16200000">
            <a:off x="4039414" y="3138170"/>
            <a:ext cx="480132" cy="2123619"/>
          </a:xfrm>
          <a:prstGeom prst="upArrow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Seta: para Cima 27">
            <a:extLst>
              <a:ext uri="{FF2B5EF4-FFF2-40B4-BE49-F238E27FC236}">
                <a16:creationId xmlns:a16="http://schemas.microsoft.com/office/drawing/2014/main" id="{6700C6BB-46B6-4544-8E75-F414015BFA7F}"/>
              </a:ext>
            </a:extLst>
          </p:cNvPr>
          <p:cNvSpPr/>
          <p:nvPr/>
        </p:nvSpPr>
        <p:spPr>
          <a:xfrm rot="16200000">
            <a:off x="4191814" y="1718249"/>
            <a:ext cx="480132" cy="2123619"/>
          </a:xfrm>
          <a:prstGeom prst="upArrow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1">
            <a:extLst>
              <a:ext uri="{FF2B5EF4-FFF2-40B4-BE49-F238E27FC236}">
                <a16:creationId xmlns:a16="http://schemas.microsoft.com/office/drawing/2014/main" id="{A40FCE81-C676-470B-8083-948BB7D4FF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310" y="1019293"/>
            <a:ext cx="8375154" cy="4708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CaixaDeTexto 70">
            <a:extLst>
              <a:ext uri="{FF2B5EF4-FFF2-40B4-BE49-F238E27FC236}">
                <a16:creationId xmlns:a16="http://schemas.microsoft.com/office/drawing/2014/main" id="{2D8446D5-023B-4094-97F4-949A587FB6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3594" y="2309458"/>
            <a:ext cx="35718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600" b="1" dirty="0">
                <a:latin typeface="Cambria" panose="02040503050406030204" pitchFamily="18" charset="0"/>
              </a:rPr>
              <a:t>Ações com ênfase na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600" b="1" dirty="0">
                <a:latin typeface="Cambria" panose="02040503050406030204" pitchFamily="18" charset="0"/>
              </a:rPr>
              <a:t>Coordenação</a:t>
            </a:r>
          </a:p>
        </p:txBody>
      </p:sp>
      <p:sp>
        <p:nvSpPr>
          <p:cNvPr id="26" name="CaixaDeTexto 70">
            <a:extLst>
              <a:ext uri="{FF2B5EF4-FFF2-40B4-BE49-F238E27FC236}">
                <a16:creationId xmlns:a16="http://schemas.microsoft.com/office/drawing/2014/main" id="{5023A337-0DF4-4E89-917B-D5A98770DB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3152" y="4726322"/>
            <a:ext cx="996950" cy="646113"/>
          </a:xfrm>
          <a:prstGeom prst="rect">
            <a:avLst/>
          </a:prstGeom>
          <a:solidFill>
            <a:schemeClr val="bg2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b="1" dirty="0">
                <a:latin typeface="Cambria" panose="02040503050406030204" pitchFamily="18" charset="0"/>
              </a:rPr>
              <a:t>Ações com ênfase na Disseminação</a:t>
            </a:r>
          </a:p>
        </p:txBody>
      </p:sp>
      <p:sp>
        <p:nvSpPr>
          <p:cNvPr id="27" name="CaixaDeTexto 70">
            <a:extLst>
              <a:ext uri="{FF2B5EF4-FFF2-40B4-BE49-F238E27FC236}">
                <a16:creationId xmlns:a16="http://schemas.microsoft.com/office/drawing/2014/main" id="{BCF0D6A8-410C-4055-8E47-9B61FCD19A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60273" y="4487499"/>
            <a:ext cx="917575" cy="831850"/>
          </a:xfrm>
          <a:prstGeom prst="rect">
            <a:avLst/>
          </a:prstGeom>
          <a:solidFill>
            <a:schemeClr val="bg1">
              <a:alpha val="2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200" b="1" dirty="0">
                <a:latin typeface="Cambria" panose="02040503050406030204" pitchFamily="18" charset="0"/>
              </a:rPr>
              <a:t>Ações com ênfase na  Correção e apoio</a:t>
            </a:r>
          </a:p>
        </p:txBody>
      </p:sp>
      <p:sp>
        <p:nvSpPr>
          <p:cNvPr id="29" name="CaixaDeTexto 69">
            <a:extLst>
              <a:ext uri="{FF2B5EF4-FFF2-40B4-BE49-F238E27FC236}">
                <a16:creationId xmlns:a16="http://schemas.microsoft.com/office/drawing/2014/main" id="{E3363851-0442-4C9A-BB1C-07CE42FF27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9344" y="3576014"/>
            <a:ext cx="33296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400" b="1" dirty="0">
                <a:latin typeface="Cambria" panose="02040503050406030204" pitchFamily="18" charset="0"/>
              </a:rPr>
              <a:t>Práticas      Aceitáveis</a:t>
            </a:r>
          </a:p>
        </p:txBody>
      </p:sp>
      <p:sp>
        <p:nvSpPr>
          <p:cNvPr id="31" name="CaixaDeTexto 70">
            <a:extLst>
              <a:ext uri="{FF2B5EF4-FFF2-40B4-BE49-F238E27FC236}">
                <a16:creationId xmlns:a16="http://schemas.microsoft.com/office/drawing/2014/main" id="{1EEEC278-7857-4E97-99E1-1F49A6D98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9449" y="5377267"/>
            <a:ext cx="260032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6000" tIns="0" rIns="7200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Cambria" panose="02040503050406030204" pitchFamily="18" charset="0"/>
              </a:rPr>
              <a:t>Identifica as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Cambria" panose="02040503050406030204" pitchFamily="18" charset="0"/>
              </a:rPr>
              <a:t>Práticas  Inadequadas </a:t>
            </a:r>
          </a:p>
        </p:txBody>
      </p:sp>
      <p:sp>
        <p:nvSpPr>
          <p:cNvPr id="33" name="CaixaDeTexto 70">
            <a:extLst>
              <a:ext uri="{FF2B5EF4-FFF2-40B4-BE49-F238E27FC236}">
                <a16:creationId xmlns:a16="http://schemas.microsoft.com/office/drawing/2014/main" id="{146389BB-45DB-4FEE-9190-D4D51D685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17386" y="5377267"/>
            <a:ext cx="21177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b="1" dirty="0">
                <a:latin typeface="Cambria" panose="02040503050406030204" pitchFamily="18" charset="0"/>
              </a:rPr>
              <a:t>Identifica as Melhores Práticas 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007AB40E-A664-4ABA-B601-B3CBC959004E}"/>
              </a:ext>
            </a:extLst>
          </p:cNvPr>
          <p:cNvSpPr txBox="1"/>
          <p:nvPr/>
        </p:nvSpPr>
        <p:spPr bwMode="auto">
          <a:xfrm>
            <a:off x="1775638" y="5971213"/>
            <a:ext cx="2805710" cy="5847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600" b="1" dirty="0"/>
              <a:t>Permite REDUZIR Custos e AUMENTAR a Eficiência </a:t>
            </a:r>
          </a:p>
        </p:txBody>
      </p:sp>
      <p:sp>
        <p:nvSpPr>
          <p:cNvPr id="39" name="CaixaDeTexto 38">
            <a:extLst>
              <a:ext uri="{FF2B5EF4-FFF2-40B4-BE49-F238E27FC236}">
                <a16:creationId xmlns:a16="http://schemas.microsoft.com/office/drawing/2014/main" id="{5526ADCA-E42D-4D33-B5A1-72CD7D1133BB}"/>
              </a:ext>
            </a:extLst>
          </p:cNvPr>
          <p:cNvSpPr txBox="1"/>
          <p:nvPr/>
        </p:nvSpPr>
        <p:spPr bwMode="auto">
          <a:xfrm>
            <a:off x="7504632" y="5982588"/>
            <a:ext cx="2598738" cy="584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600" b="1" dirty="0"/>
              <a:t>Permite melhorar a Qualidade dos Serviços</a:t>
            </a:r>
          </a:p>
        </p:txBody>
      </p: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id="{003135F9-327B-4139-8D0E-5ED8675CFA42}"/>
              </a:ext>
            </a:extLst>
          </p:cNvPr>
          <p:cNvCxnSpPr>
            <a:cxnSpLocks/>
          </p:cNvCxnSpPr>
          <p:nvPr/>
        </p:nvCxnSpPr>
        <p:spPr>
          <a:xfrm>
            <a:off x="2665440" y="5283222"/>
            <a:ext cx="3430563" cy="36126"/>
          </a:xfrm>
          <a:prstGeom prst="line">
            <a:avLst/>
          </a:prstGeom>
          <a:ln w="25400" cap="sq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Conector reto 77">
            <a:extLst>
              <a:ext uri="{FF2B5EF4-FFF2-40B4-BE49-F238E27FC236}">
                <a16:creationId xmlns:a16="http://schemas.microsoft.com/office/drawing/2014/main" id="{AD78D36C-3B5E-4AEB-95AE-D422CC415600}"/>
              </a:ext>
            </a:extLst>
          </p:cNvPr>
          <p:cNvCxnSpPr>
            <a:cxnSpLocks/>
          </p:cNvCxnSpPr>
          <p:nvPr/>
        </p:nvCxnSpPr>
        <p:spPr>
          <a:xfrm>
            <a:off x="3506724" y="3149013"/>
            <a:ext cx="2474965" cy="2199901"/>
          </a:xfrm>
          <a:prstGeom prst="line">
            <a:avLst/>
          </a:prstGeom>
          <a:ln w="38100" cap="sq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Conector reto 78">
            <a:extLst>
              <a:ext uri="{FF2B5EF4-FFF2-40B4-BE49-F238E27FC236}">
                <a16:creationId xmlns:a16="http://schemas.microsoft.com/office/drawing/2014/main" id="{2BC3F010-7430-47BA-B8C3-394DF030F49F}"/>
              </a:ext>
            </a:extLst>
          </p:cNvPr>
          <p:cNvCxnSpPr>
            <a:cxnSpLocks/>
          </p:cNvCxnSpPr>
          <p:nvPr/>
        </p:nvCxnSpPr>
        <p:spPr>
          <a:xfrm>
            <a:off x="4546984" y="2409111"/>
            <a:ext cx="1483360" cy="2910236"/>
          </a:xfrm>
          <a:prstGeom prst="line">
            <a:avLst/>
          </a:prstGeom>
          <a:ln w="38100" cap="sq" cmpd="sng">
            <a:solidFill>
              <a:schemeClr val="accent4">
                <a:lumMod val="60000"/>
                <a:lumOff val="40000"/>
                <a:alpha val="6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Conector reto 79">
            <a:extLst>
              <a:ext uri="{FF2B5EF4-FFF2-40B4-BE49-F238E27FC236}">
                <a16:creationId xmlns:a16="http://schemas.microsoft.com/office/drawing/2014/main" id="{B1ED7056-67E4-4B27-9016-20933DB65C25}"/>
              </a:ext>
            </a:extLst>
          </p:cNvPr>
          <p:cNvCxnSpPr>
            <a:cxnSpLocks/>
          </p:cNvCxnSpPr>
          <p:nvPr/>
        </p:nvCxnSpPr>
        <p:spPr>
          <a:xfrm flipH="1">
            <a:off x="5988695" y="2309458"/>
            <a:ext cx="1273039" cy="2989244"/>
          </a:xfrm>
          <a:prstGeom prst="line">
            <a:avLst/>
          </a:prstGeom>
          <a:ln w="38100" cap="sq" cmpd="sng">
            <a:solidFill>
              <a:schemeClr val="accent6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Conector reto 80">
            <a:extLst>
              <a:ext uri="{FF2B5EF4-FFF2-40B4-BE49-F238E27FC236}">
                <a16:creationId xmlns:a16="http://schemas.microsoft.com/office/drawing/2014/main" id="{F9861F09-F683-4A6D-A33E-3CBEA4440DCB}"/>
              </a:ext>
            </a:extLst>
          </p:cNvPr>
          <p:cNvCxnSpPr>
            <a:cxnSpLocks/>
          </p:cNvCxnSpPr>
          <p:nvPr/>
        </p:nvCxnSpPr>
        <p:spPr>
          <a:xfrm flipH="1">
            <a:off x="6019768" y="2726805"/>
            <a:ext cx="3506793" cy="2656449"/>
          </a:xfrm>
          <a:prstGeom prst="line">
            <a:avLst/>
          </a:prstGeom>
          <a:ln w="38100" cap="sq" cmpd="sng">
            <a:solidFill>
              <a:schemeClr val="accent6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Conector reto 81">
            <a:extLst>
              <a:ext uri="{FF2B5EF4-FFF2-40B4-BE49-F238E27FC236}">
                <a16:creationId xmlns:a16="http://schemas.microsoft.com/office/drawing/2014/main" id="{5896B7CF-C7FA-4C70-8E2D-D3FF96854C79}"/>
              </a:ext>
            </a:extLst>
          </p:cNvPr>
          <p:cNvCxnSpPr>
            <a:cxnSpLocks/>
          </p:cNvCxnSpPr>
          <p:nvPr/>
        </p:nvCxnSpPr>
        <p:spPr>
          <a:xfrm flipH="1">
            <a:off x="6231398" y="3698543"/>
            <a:ext cx="2653295" cy="1572864"/>
          </a:xfrm>
          <a:prstGeom prst="line">
            <a:avLst/>
          </a:prstGeom>
          <a:ln w="38100" cap="sq" cmpd="sng">
            <a:solidFill>
              <a:schemeClr val="accent6">
                <a:lumMod val="75000"/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Conector reto 82">
            <a:extLst>
              <a:ext uri="{FF2B5EF4-FFF2-40B4-BE49-F238E27FC236}">
                <a16:creationId xmlns:a16="http://schemas.microsoft.com/office/drawing/2014/main" id="{E0944EBA-EDAF-478E-AB18-3857C9BCA330}"/>
              </a:ext>
            </a:extLst>
          </p:cNvPr>
          <p:cNvCxnSpPr>
            <a:cxnSpLocks/>
          </p:cNvCxnSpPr>
          <p:nvPr/>
        </p:nvCxnSpPr>
        <p:spPr>
          <a:xfrm flipH="1">
            <a:off x="6117269" y="4272517"/>
            <a:ext cx="2994981" cy="1064123"/>
          </a:xfrm>
          <a:prstGeom prst="line">
            <a:avLst/>
          </a:prstGeom>
          <a:ln w="38100" cap="sq" cmpd="sng">
            <a:solidFill>
              <a:schemeClr val="accent6">
                <a:lumMod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to 84">
            <a:extLst>
              <a:ext uri="{FF2B5EF4-FFF2-40B4-BE49-F238E27FC236}">
                <a16:creationId xmlns:a16="http://schemas.microsoft.com/office/drawing/2014/main" id="{EC56C936-DCB1-40A4-BA5D-F1650F2B6429}"/>
              </a:ext>
            </a:extLst>
          </p:cNvPr>
          <p:cNvCxnSpPr>
            <a:cxnSpLocks/>
          </p:cNvCxnSpPr>
          <p:nvPr/>
        </p:nvCxnSpPr>
        <p:spPr>
          <a:xfrm flipH="1">
            <a:off x="5996022" y="4935228"/>
            <a:ext cx="3235762" cy="407304"/>
          </a:xfrm>
          <a:prstGeom prst="line">
            <a:avLst/>
          </a:prstGeom>
          <a:ln w="38100" cap="sq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to 22">
            <a:extLst>
              <a:ext uri="{FF2B5EF4-FFF2-40B4-BE49-F238E27FC236}">
                <a16:creationId xmlns:a16="http://schemas.microsoft.com/office/drawing/2014/main" id="{3A6FB40A-F3E6-49DC-BFAF-6D91BF1EB4B7}"/>
              </a:ext>
            </a:extLst>
          </p:cNvPr>
          <p:cNvCxnSpPr>
            <a:cxnSpLocks/>
          </p:cNvCxnSpPr>
          <p:nvPr/>
        </p:nvCxnSpPr>
        <p:spPr>
          <a:xfrm>
            <a:off x="2665440" y="5128466"/>
            <a:ext cx="3339996" cy="121355"/>
          </a:xfrm>
          <a:prstGeom prst="line">
            <a:avLst/>
          </a:prstGeom>
          <a:ln w="25400" cap="sq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E7ECF0BF-5828-4BC4-B1D5-336DA3A524A6}"/>
              </a:ext>
            </a:extLst>
          </p:cNvPr>
          <p:cNvCxnSpPr>
            <a:cxnSpLocks/>
          </p:cNvCxnSpPr>
          <p:nvPr/>
        </p:nvCxnSpPr>
        <p:spPr>
          <a:xfrm>
            <a:off x="2691717" y="4965557"/>
            <a:ext cx="3338627" cy="292155"/>
          </a:xfrm>
          <a:prstGeom prst="line">
            <a:avLst/>
          </a:prstGeom>
          <a:ln w="25400" cap="sq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55020F82-707A-4B8A-955E-FBF77A2F9864}"/>
              </a:ext>
            </a:extLst>
          </p:cNvPr>
          <p:cNvCxnSpPr>
            <a:cxnSpLocks/>
          </p:cNvCxnSpPr>
          <p:nvPr/>
        </p:nvCxnSpPr>
        <p:spPr>
          <a:xfrm>
            <a:off x="2707864" y="4755555"/>
            <a:ext cx="3297572" cy="483662"/>
          </a:xfrm>
          <a:prstGeom prst="line">
            <a:avLst/>
          </a:prstGeom>
          <a:ln w="25400" cap="sq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ector reto 35">
            <a:extLst>
              <a:ext uri="{FF2B5EF4-FFF2-40B4-BE49-F238E27FC236}">
                <a16:creationId xmlns:a16="http://schemas.microsoft.com/office/drawing/2014/main" id="{01399F23-9649-4CD8-80D5-9E7A6853CEEC}"/>
              </a:ext>
            </a:extLst>
          </p:cNvPr>
          <p:cNvCxnSpPr>
            <a:cxnSpLocks/>
          </p:cNvCxnSpPr>
          <p:nvPr/>
        </p:nvCxnSpPr>
        <p:spPr>
          <a:xfrm>
            <a:off x="2751964" y="4544167"/>
            <a:ext cx="3267804" cy="713545"/>
          </a:xfrm>
          <a:prstGeom prst="line">
            <a:avLst/>
          </a:prstGeom>
          <a:ln w="38100" cap="sq" cmpd="sng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127FEF17-1E07-473E-8DDC-A596D4F4BD89}"/>
              </a:ext>
            </a:extLst>
          </p:cNvPr>
          <p:cNvCxnSpPr>
            <a:cxnSpLocks/>
          </p:cNvCxnSpPr>
          <p:nvPr/>
        </p:nvCxnSpPr>
        <p:spPr>
          <a:xfrm>
            <a:off x="2804833" y="4347738"/>
            <a:ext cx="3147659" cy="921260"/>
          </a:xfrm>
          <a:prstGeom prst="line">
            <a:avLst/>
          </a:prstGeom>
          <a:ln w="38100" cap="sq" cmpd="sng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to 39">
            <a:extLst>
              <a:ext uri="{FF2B5EF4-FFF2-40B4-BE49-F238E27FC236}">
                <a16:creationId xmlns:a16="http://schemas.microsoft.com/office/drawing/2014/main" id="{5445DF12-9262-4319-9C6F-802B1F290C5B}"/>
              </a:ext>
            </a:extLst>
          </p:cNvPr>
          <p:cNvCxnSpPr>
            <a:cxnSpLocks/>
          </p:cNvCxnSpPr>
          <p:nvPr/>
        </p:nvCxnSpPr>
        <p:spPr>
          <a:xfrm>
            <a:off x="2857070" y="4123753"/>
            <a:ext cx="3148366" cy="1145154"/>
          </a:xfrm>
          <a:prstGeom prst="line">
            <a:avLst/>
          </a:prstGeom>
          <a:ln w="38100" cap="sq" cmpd="sng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ector reto 40">
            <a:extLst>
              <a:ext uri="{FF2B5EF4-FFF2-40B4-BE49-F238E27FC236}">
                <a16:creationId xmlns:a16="http://schemas.microsoft.com/office/drawing/2014/main" id="{F1DC7272-0051-4C6D-B381-324B6B3202DE}"/>
              </a:ext>
            </a:extLst>
          </p:cNvPr>
          <p:cNvCxnSpPr>
            <a:cxnSpLocks/>
          </p:cNvCxnSpPr>
          <p:nvPr/>
        </p:nvCxnSpPr>
        <p:spPr>
          <a:xfrm>
            <a:off x="3009470" y="3813694"/>
            <a:ext cx="2969251" cy="1461403"/>
          </a:xfrm>
          <a:prstGeom prst="line">
            <a:avLst/>
          </a:prstGeom>
          <a:ln w="38100" cap="sq" cmpd="sng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DBE07B46-A7A5-45E0-9E93-DF8630BA150E}"/>
              </a:ext>
            </a:extLst>
          </p:cNvPr>
          <p:cNvCxnSpPr>
            <a:cxnSpLocks/>
          </p:cNvCxnSpPr>
          <p:nvPr/>
        </p:nvCxnSpPr>
        <p:spPr>
          <a:xfrm>
            <a:off x="2207079" y="2680685"/>
            <a:ext cx="3758274" cy="2655955"/>
          </a:xfrm>
          <a:prstGeom prst="line">
            <a:avLst/>
          </a:prstGeom>
          <a:ln w="38100" cap="sq" cmpd="sng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reto 43">
            <a:extLst>
              <a:ext uri="{FF2B5EF4-FFF2-40B4-BE49-F238E27FC236}">
                <a16:creationId xmlns:a16="http://schemas.microsoft.com/office/drawing/2014/main" id="{DC654E8F-602B-4418-AB9C-50EBFDF365F1}"/>
              </a:ext>
            </a:extLst>
          </p:cNvPr>
          <p:cNvCxnSpPr>
            <a:cxnSpLocks/>
          </p:cNvCxnSpPr>
          <p:nvPr/>
        </p:nvCxnSpPr>
        <p:spPr>
          <a:xfrm>
            <a:off x="3830248" y="2831806"/>
            <a:ext cx="2224169" cy="2487521"/>
          </a:xfrm>
          <a:prstGeom prst="line">
            <a:avLst/>
          </a:prstGeom>
          <a:ln w="38100" cap="sq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ector reto 45">
            <a:extLst>
              <a:ext uri="{FF2B5EF4-FFF2-40B4-BE49-F238E27FC236}">
                <a16:creationId xmlns:a16="http://schemas.microsoft.com/office/drawing/2014/main" id="{085DE71B-3BF7-4B40-A44F-D29C8A8E6F39}"/>
              </a:ext>
            </a:extLst>
          </p:cNvPr>
          <p:cNvCxnSpPr>
            <a:cxnSpLocks/>
          </p:cNvCxnSpPr>
          <p:nvPr/>
        </p:nvCxnSpPr>
        <p:spPr>
          <a:xfrm>
            <a:off x="4153614" y="2602352"/>
            <a:ext cx="1943678" cy="2782220"/>
          </a:xfrm>
          <a:prstGeom prst="line">
            <a:avLst/>
          </a:prstGeom>
          <a:ln w="38100" cap="sq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id="{87AE340F-D796-4F2A-A73E-52BCD3A7C4EA}"/>
              </a:ext>
            </a:extLst>
          </p:cNvPr>
          <p:cNvCxnSpPr>
            <a:cxnSpLocks/>
          </p:cNvCxnSpPr>
          <p:nvPr/>
        </p:nvCxnSpPr>
        <p:spPr>
          <a:xfrm>
            <a:off x="5037497" y="2218281"/>
            <a:ext cx="982271" cy="3072296"/>
          </a:xfrm>
          <a:prstGeom prst="line">
            <a:avLst/>
          </a:prstGeom>
          <a:ln w="38100" cap="sq" cmpd="sng">
            <a:solidFill>
              <a:schemeClr val="accent4">
                <a:lumMod val="60000"/>
                <a:lumOff val="40000"/>
                <a:alpha val="6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203416E4-0EE1-4C43-813D-C6F6E8EF374E}"/>
              </a:ext>
            </a:extLst>
          </p:cNvPr>
          <p:cNvCxnSpPr>
            <a:cxnSpLocks/>
          </p:cNvCxnSpPr>
          <p:nvPr/>
        </p:nvCxnSpPr>
        <p:spPr>
          <a:xfrm>
            <a:off x="5531291" y="2104688"/>
            <a:ext cx="558037" cy="3185889"/>
          </a:xfrm>
          <a:prstGeom prst="line">
            <a:avLst/>
          </a:prstGeom>
          <a:ln w="38100" cap="sq" cmpd="sng">
            <a:solidFill>
              <a:srgbClr val="FFFF00">
                <a:alpha val="6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A6E00D0D-6D04-44A1-8555-D0CF45989633}"/>
              </a:ext>
            </a:extLst>
          </p:cNvPr>
          <p:cNvCxnSpPr>
            <a:cxnSpLocks/>
          </p:cNvCxnSpPr>
          <p:nvPr/>
        </p:nvCxnSpPr>
        <p:spPr>
          <a:xfrm>
            <a:off x="6008417" y="2058625"/>
            <a:ext cx="45269" cy="3290289"/>
          </a:xfrm>
          <a:prstGeom prst="line">
            <a:avLst/>
          </a:prstGeom>
          <a:ln w="38100" cap="sq" cmpd="sng">
            <a:solidFill>
              <a:srgbClr val="FFFF00">
                <a:alpha val="64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reto 33">
            <a:extLst>
              <a:ext uri="{FF2B5EF4-FFF2-40B4-BE49-F238E27FC236}">
                <a16:creationId xmlns:a16="http://schemas.microsoft.com/office/drawing/2014/main" id="{E92933F6-4DCE-44D0-B4B2-B60D8352A5E8}"/>
              </a:ext>
            </a:extLst>
          </p:cNvPr>
          <p:cNvCxnSpPr>
            <a:cxnSpLocks/>
          </p:cNvCxnSpPr>
          <p:nvPr/>
        </p:nvCxnSpPr>
        <p:spPr>
          <a:xfrm flipH="1">
            <a:off x="6042513" y="2103137"/>
            <a:ext cx="528491" cy="3163639"/>
          </a:xfrm>
          <a:prstGeom prst="line">
            <a:avLst/>
          </a:prstGeom>
          <a:ln w="38100" cap="sq" cmpd="sng">
            <a:solidFill>
              <a:srgbClr val="BAF2A4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ector reto 42">
            <a:extLst>
              <a:ext uri="{FF2B5EF4-FFF2-40B4-BE49-F238E27FC236}">
                <a16:creationId xmlns:a16="http://schemas.microsoft.com/office/drawing/2014/main" id="{AF1A2597-F35E-45F5-AE7F-5FDFAE454B5D}"/>
              </a:ext>
            </a:extLst>
          </p:cNvPr>
          <p:cNvCxnSpPr>
            <a:cxnSpLocks/>
          </p:cNvCxnSpPr>
          <p:nvPr/>
        </p:nvCxnSpPr>
        <p:spPr>
          <a:xfrm flipH="1">
            <a:off x="5952492" y="2562779"/>
            <a:ext cx="1717757" cy="2746037"/>
          </a:xfrm>
          <a:prstGeom prst="line">
            <a:avLst/>
          </a:prstGeom>
          <a:ln w="38100" cap="sq" cmpd="sng">
            <a:solidFill>
              <a:schemeClr val="accent6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CF9487B1-A6C7-4DDF-877C-B2C864CB86FC}"/>
              </a:ext>
            </a:extLst>
          </p:cNvPr>
          <p:cNvCxnSpPr>
            <a:cxnSpLocks/>
          </p:cNvCxnSpPr>
          <p:nvPr/>
        </p:nvCxnSpPr>
        <p:spPr>
          <a:xfrm flipH="1">
            <a:off x="6075684" y="2828167"/>
            <a:ext cx="2015766" cy="2505270"/>
          </a:xfrm>
          <a:prstGeom prst="line">
            <a:avLst/>
          </a:prstGeom>
          <a:ln w="38100" cap="sq" cmpd="sng">
            <a:solidFill>
              <a:schemeClr val="accent6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id="{27710C6E-D289-4580-8C19-17D7FD288479}"/>
              </a:ext>
            </a:extLst>
          </p:cNvPr>
          <p:cNvCxnSpPr>
            <a:cxnSpLocks/>
          </p:cNvCxnSpPr>
          <p:nvPr/>
        </p:nvCxnSpPr>
        <p:spPr>
          <a:xfrm flipH="1">
            <a:off x="6095992" y="3148567"/>
            <a:ext cx="2282684" cy="2195516"/>
          </a:xfrm>
          <a:prstGeom prst="line">
            <a:avLst/>
          </a:prstGeom>
          <a:ln w="38100" cap="sq" cmpd="sng">
            <a:solidFill>
              <a:schemeClr val="accent6">
                <a:lumMod val="50000"/>
                <a:alpha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reto 53">
            <a:extLst>
              <a:ext uri="{FF2B5EF4-FFF2-40B4-BE49-F238E27FC236}">
                <a16:creationId xmlns:a16="http://schemas.microsoft.com/office/drawing/2014/main" id="{91217B79-8A65-4B63-BB90-5A73A4E6B0D9}"/>
              </a:ext>
            </a:extLst>
          </p:cNvPr>
          <p:cNvCxnSpPr>
            <a:cxnSpLocks/>
          </p:cNvCxnSpPr>
          <p:nvPr/>
        </p:nvCxnSpPr>
        <p:spPr>
          <a:xfrm flipH="1">
            <a:off x="6101430" y="3999830"/>
            <a:ext cx="2910721" cy="1337977"/>
          </a:xfrm>
          <a:prstGeom prst="line">
            <a:avLst/>
          </a:prstGeom>
          <a:ln w="38100" cap="sq" cmpd="sng">
            <a:solidFill>
              <a:schemeClr val="accent6">
                <a:lumMod val="75000"/>
                <a:alpha val="69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ector reto 54">
            <a:extLst>
              <a:ext uri="{FF2B5EF4-FFF2-40B4-BE49-F238E27FC236}">
                <a16:creationId xmlns:a16="http://schemas.microsoft.com/office/drawing/2014/main" id="{C2C323C7-6BD6-4563-B1E5-41EB07D13263}"/>
              </a:ext>
            </a:extLst>
          </p:cNvPr>
          <p:cNvCxnSpPr>
            <a:cxnSpLocks/>
          </p:cNvCxnSpPr>
          <p:nvPr/>
        </p:nvCxnSpPr>
        <p:spPr>
          <a:xfrm flipH="1">
            <a:off x="6076431" y="4691438"/>
            <a:ext cx="3155353" cy="600848"/>
          </a:xfrm>
          <a:prstGeom prst="line">
            <a:avLst/>
          </a:prstGeom>
          <a:ln w="38100" cap="sq" cmpd="sng">
            <a:solidFill>
              <a:schemeClr val="accent6">
                <a:lumMod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id="{A2C3A897-F484-4C30-8B17-1E4685347BF7}"/>
              </a:ext>
            </a:extLst>
          </p:cNvPr>
          <p:cNvCxnSpPr>
            <a:cxnSpLocks/>
          </p:cNvCxnSpPr>
          <p:nvPr/>
        </p:nvCxnSpPr>
        <p:spPr>
          <a:xfrm flipH="1">
            <a:off x="6129371" y="5302618"/>
            <a:ext cx="3152742" cy="39914"/>
          </a:xfrm>
          <a:prstGeom prst="line">
            <a:avLst/>
          </a:prstGeom>
          <a:ln w="38100" cap="sq" cmpd="sng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uxograma: Conector 12">
            <a:extLst>
              <a:ext uri="{FF2B5EF4-FFF2-40B4-BE49-F238E27FC236}">
                <a16:creationId xmlns:a16="http://schemas.microsoft.com/office/drawing/2014/main" id="{D5FA2A12-69B8-4100-B798-27BEB2347175}"/>
              </a:ext>
            </a:extLst>
          </p:cNvPr>
          <p:cNvSpPr/>
          <p:nvPr/>
        </p:nvSpPr>
        <p:spPr>
          <a:xfrm>
            <a:off x="5731980" y="5073287"/>
            <a:ext cx="499418" cy="450831"/>
          </a:xfrm>
          <a:prstGeom prst="flowChartConnector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CaixaDeTexto 70">
            <a:extLst>
              <a:ext uri="{FF2B5EF4-FFF2-40B4-BE49-F238E27FC236}">
                <a16:creationId xmlns:a16="http://schemas.microsoft.com/office/drawing/2014/main" id="{662C16BC-1F92-428B-99A0-5C357E7B1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4529" y="2318029"/>
            <a:ext cx="1244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rgbClr val="FF0000"/>
                </a:solidFill>
              </a:rPr>
              <a:t>Fronteira</a:t>
            </a:r>
          </a:p>
        </p:txBody>
      </p:sp>
      <p:sp>
        <p:nvSpPr>
          <p:cNvPr id="69" name="CaixaDeTexto 70">
            <a:extLst>
              <a:ext uri="{FF2B5EF4-FFF2-40B4-BE49-F238E27FC236}">
                <a16:creationId xmlns:a16="http://schemas.microsoft.com/office/drawing/2014/main" id="{4341D40A-107B-4953-BEBD-730C2AD2BD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3485" y="2326755"/>
            <a:ext cx="1260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2000" b="1" dirty="0">
                <a:solidFill>
                  <a:srgbClr val="377151"/>
                </a:solidFill>
              </a:rPr>
              <a:t>Fronteira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FF652616-7686-433A-8033-797544D3F071}"/>
              </a:ext>
            </a:extLst>
          </p:cNvPr>
          <p:cNvSpPr/>
          <p:nvPr/>
        </p:nvSpPr>
        <p:spPr>
          <a:xfrm>
            <a:off x="-14622" y="65607"/>
            <a:ext cx="2041451" cy="15086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5">
            <a:extLst>
              <a:ext uri="{FF2B5EF4-FFF2-40B4-BE49-F238E27FC236}">
                <a16:creationId xmlns:a16="http://schemas.microsoft.com/office/drawing/2014/main" id="{EDDD20A1-D2F3-41DD-AA4B-209D4941EB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0583" y="658377"/>
            <a:ext cx="850265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latin typeface="+mj-lt"/>
                <a:ea typeface="+mj-ea"/>
                <a:cs typeface="+mj-cs"/>
              </a:rPr>
              <a:t>Nível de Serviço Comparado </a:t>
            </a:r>
          </a:p>
        </p:txBody>
      </p:sp>
      <p:sp>
        <p:nvSpPr>
          <p:cNvPr id="8" name="Retângulo 5">
            <a:extLst>
              <a:ext uri="{FF2B5EF4-FFF2-40B4-BE49-F238E27FC236}">
                <a16:creationId xmlns:a16="http://schemas.microsoft.com/office/drawing/2014/main" id="{D0553FB5-9010-443F-A397-DC2D70194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588"/>
            <a:ext cx="121920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b="1" dirty="0">
                <a:latin typeface="+mj-lt"/>
                <a:ea typeface="+mj-ea"/>
                <a:cs typeface="+mj-cs"/>
              </a:rPr>
              <a:t>Medida Geral de Avaliação para o Setor Público</a:t>
            </a:r>
          </a:p>
        </p:txBody>
      </p:sp>
      <p:grpSp>
        <p:nvGrpSpPr>
          <p:cNvPr id="35" name="Agrupar 34">
            <a:extLst>
              <a:ext uri="{FF2B5EF4-FFF2-40B4-BE49-F238E27FC236}">
                <a16:creationId xmlns:a16="http://schemas.microsoft.com/office/drawing/2014/main" id="{F5613FFF-CBE9-4143-AD68-7D5EA794B6E1}"/>
              </a:ext>
            </a:extLst>
          </p:cNvPr>
          <p:cNvGrpSpPr/>
          <p:nvPr/>
        </p:nvGrpSpPr>
        <p:grpSpPr>
          <a:xfrm>
            <a:off x="274950" y="2908223"/>
            <a:ext cx="2743807" cy="2326121"/>
            <a:chOff x="-598513" y="2550720"/>
            <a:chExt cx="2743807" cy="2326121"/>
          </a:xfrm>
        </p:grpSpPr>
        <p:sp>
          <p:nvSpPr>
            <p:cNvPr id="45" name="CaixaDeTexto 70">
              <a:extLst>
                <a:ext uri="{FF2B5EF4-FFF2-40B4-BE49-F238E27FC236}">
                  <a16:creationId xmlns:a16="http://schemas.microsoft.com/office/drawing/2014/main" id="{74114897-986D-47EE-AEFB-C0559FBF752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598513" y="2791064"/>
              <a:ext cx="1597354" cy="19389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pt-BR" altLang="pt-BR" sz="2000" dirty="0">
                  <a:solidFill>
                    <a:srgbClr val="FF0000"/>
                  </a:solidFill>
                </a:rPr>
                <a:t>Faixa de Desempenho que </a:t>
              </a:r>
              <a:r>
                <a:rPr lang="pt-BR" altLang="pt-BR" sz="2000" b="1" dirty="0">
                  <a:solidFill>
                    <a:srgbClr val="FF0000"/>
                  </a:solidFill>
                </a:rPr>
                <a:t>determina</a:t>
              </a:r>
              <a:r>
                <a:rPr lang="pt-BR" altLang="pt-BR" sz="2000" dirty="0">
                  <a:solidFill>
                    <a:srgbClr val="FF0000"/>
                  </a:solidFill>
                </a:rPr>
                <a:t> a </a:t>
              </a:r>
              <a:r>
                <a:rPr lang="pt-BR" altLang="pt-BR" sz="2000" b="1" dirty="0">
                  <a:solidFill>
                    <a:srgbClr val="FF0000"/>
                  </a:solidFill>
                </a:rPr>
                <a:t>avaliação</a:t>
              </a:r>
              <a:r>
                <a:rPr lang="pt-BR" altLang="pt-BR" sz="2000" dirty="0">
                  <a:solidFill>
                    <a:srgbClr val="FF0000"/>
                  </a:solidFill>
                </a:rPr>
                <a:t> do Governo</a:t>
              </a:r>
            </a:p>
          </p:txBody>
        </p:sp>
        <p:sp>
          <p:nvSpPr>
            <p:cNvPr id="48" name="Forma 47">
              <a:extLst>
                <a:ext uri="{FF2B5EF4-FFF2-40B4-BE49-F238E27FC236}">
                  <a16:creationId xmlns:a16="http://schemas.microsoft.com/office/drawing/2014/main" id="{14BD74F2-ABE9-439A-9B3E-3B475DB19AB0}"/>
                </a:ext>
              </a:extLst>
            </p:cNvPr>
            <p:cNvSpPr/>
            <p:nvPr/>
          </p:nvSpPr>
          <p:spPr>
            <a:xfrm rot="19921997">
              <a:off x="595648" y="2550720"/>
              <a:ext cx="1549646" cy="2326121"/>
            </a:xfrm>
            <a:prstGeom prst="swooshArrow">
              <a:avLst>
                <a:gd name="adj1" fmla="val 25000"/>
                <a:gd name="adj2" fmla="val 25000"/>
              </a:avLst>
            </a:prstGeom>
            <a:solidFill>
              <a:srgbClr val="FF0000"/>
            </a:solidFill>
          </p:spPr>
          <p:style>
            <a:lnRef idx="0">
              <a:schemeClr val="dk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82941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1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5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3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1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9"/>
                                            </p:cond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3"/>
                                            </p:cond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7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1"/>
                                            </p:cond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5"/>
                                            </p:cond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7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5"/>
                                            </p:cond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8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3"/>
                                            </p:cond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1000"/>
                            </p:stCondLst>
                            <p:childTnLst>
                              <p:par>
                                <p:cTn id="9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0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1"/>
                                            </p:cond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30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5"/>
                                            </p:cond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4000"/>
                            </p:stCondLst>
                            <p:childTnLst>
                              <p:par>
                                <p:cTn id="10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9"/>
                                            </p:cond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3"/>
                                            </p:cond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1"/>
                                            </p:cond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Interface gráfica do usuário, Aplicativo, Tabela, Excel&#10;&#10;Descrição gerada automaticamente">
            <a:extLst>
              <a:ext uri="{FF2B5EF4-FFF2-40B4-BE49-F238E27FC236}">
                <a16:creationId xmlns:a16="http://schemas.microsoft.com/office/drawing/2014/main" id="{11C97D6C-9965-4636-A0BE-DA1CB40F03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7" y="1313358"/>
            <a:ext cx="12192000" cy="5527698"/>
          </a:xfrm>
          <a:prstGeom prst="rect">
            <a:avLst/>
          </a:prstGeom>
        </p:spPr>
      </p:pic>
      <p:sp>
        <p:nvSpPr>
          <p:cNvPr id="28676" name="Retângulo 1">
            <a:extLst>
              <a:ext uri="{FF2B5EF4-FFF2-40B4-BE49-F238E27FC236}">
                <a16:creationId xmlns:a16="http://schemas.microsoft.com/office/drawing/2014/main" id="{A7E51B5E-0392-42F7-9974-1FBF775C9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105150"/>
            <a:ext cx="6096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br>
              <a:rPr lang="pt-BR" altLang="pt-BR" sz="1800" dirty="0"/>
            </a:br>
            <a:endParaRPr lang="pt-BR" altLang="pt-BR" sz="1800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1BDF7AA-4DB2-43C0-A90E-0D1619EFB0D1}"/>
              </a:ext>
            </a:extLst>
          </p:cNvPr>
          <p:cNvSpPr txBox="1"/>
          <p:nvPr/>
        </p:nvSpPr>
        <p:spPr>
          <a:xfrm>
            <a:off x="260586" y="605245"/>
            <a:ext cx="12573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</a:rPr>
              <a:t>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A81287F1-6019-4FCF-9B3F-1DCF1B285F24}"/>
              </a:ext>
            </a:extLst>
          </p:cNvPr>
          <p:cNvSpPr/>
          <p:nvPr/>
        </p:nvSpPr>
        <p:spPr>
          <a:xfrm>
            <a:off x="10303727" y="1330302"/>
            <a:ext cx="1755457" cy="327025"/>
          </a:xfrm>
          <a:prstGeom prst="ellipse">
            <a:avLst/>
          </a:prstGeom>
          <a:solidFill>
            <a:schemeClr val="accent1">
              <a:alpha val="6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Elipse 12">
            <a:extLst>
              <a:ext uri="{FF2B5EF4-FFF2-40B4-BE49-F238E27FC236}">
                <a16:creationId xmlns:a16="http://schemas.microsoft.com/office/drawing/2014/main" id="{3599FE53-8700-428A-A9F7-8324BB038A49}"/>
              </a:ext>
            </a:extLst>
          </p:cNvPr>
          <p:cNvSpPr/>
          <p:nvPr/>
        </p:nvSpPr>
        <p:spPr>
          <a:xfrm>
            <a:off x="8136674" y="1313358"/>
            <a:ext cx="1755457" cy="377422"/>
          </a:xfrm>
          <a:prstGeom prst="ellipse">
            <a:avLst/>
          </a:prstGeom>
          <a:solidFill>
            <a:schemeClr val="accent1">
              <a:alpha val="6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Elipse 13">
            <a:extLst>
              <a:ext uri="{FF2B5EF4-FFF2-40B4-BE49-F238E27FC236}">
                <a16:creationId xmlns:a16="http://schemas.microsoft.com/office/drawing/2014/main" id="{8FAAD442-65EA-4C07-904B-B10159E919B5}"/>
              </a:ext>
            </a:extLst>
          </p:cNvPr>
          <p:cNvSpPr/>
          <p:nvPr/>
        </p:nvSpPr>
        <p:spPr>
          <a:xfrm>
            <a:off x="2709746" y="1226633"/>
            <a:ext cx="5141711" cy="557562"/>
          </a:xfrm>
          <a:prstGeom prst="ellipse">
            <a:avLst/>
          </a:prstGeom>
          <a:solidFill>
            <a:schemeClr val="accent1">
              <a:alpha val="6000"/>
            </a:schemeClr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8675" name="Retângulo 5">
            <a:extLst>
              <a:ext uri="{FF2B5EF4-FFF2-40B4-BE49-F238E27FC236}">
                <a16:creationId xmlns:a16="http://schemas.microsoft.com/office/drawing/2014/main" id="{9E4250C9-3451-4972-97DF-B0AB38A23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7" y="28095"/>
            <a:ext cx="12192000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700" b="1" dirty="0">
                <a:latin typeface="Cambria" panose="02040503050406030204" pitchFamily="18" charset="0"/>
              </a:rPr>
              <a:t>Relatório de Evidências Auditáveis: Entendendo a Medida de Nível de Serviço Comparado no dia a dia da gestão da Educação Básica</a:t>
            </a:r>
            <a:endParaRPr lang="pt-BR" altLang="pt-BR" sz="27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magem 3">
            <a:extLst>
              <a:ext uri="{FF2B5EF4-FFF2-40B4-BE49-F238E27FC236}">
                <a16:creationId xmlns:a16="http://schemas.microsoft.com/office/drawing/2014/main" id="{014C3470-AF53-4360-8135-03ECCC633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33" y="926234"/>
            <a:ext cx="10856288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Retângulo 5">
            <a:extLst>
              <a:ext uri="{FF2B5EF4-FFF2-40B4-BE49-F238E27FC236}">
                <a16:creationId xmlns:a16="http://schemas.microsoft.com/office/drawing/2014/main" id="{9E4250C9-3451-4972-97DF-B0AB38A239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57" y="28095"/>
            <a:ext cx="12192000" cy="84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2700" b="1" dirty="0">
                <a:latin typeface="Cambria" panose="02040503050406030204" pitchFamily="18" charset="0"/>
              </a:rPr>
              <a:t>Relatório de Evidências Auditáveis: Utilizando a Medida de Nível de Serviço Comparado no dia a dia da gestão da Educação Básica</a:t>
            </a:r>
            <a:endParaRPr lang="pt-BR" altLang="pt-BR" sz="2700" b="1" dirty="0">
              <a:latin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Retângulo 1">
            <a:extLst>
              <a:ext uri="{FF2B5EF4-FFF2-40B4-BE49-F238E27FC236}">
                <a16:creationId xmlns:a16="http://schemas.microsoft.com/office/drawing/2014/main" id="{A7E51B5E-0392-42F7-9974-1FBF775C9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105150"/>
            <a:ext cx="6096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pt-BR" altLang="pt-B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br>
              <a:rPr lang="pt-BR" altLang="pt-BR" sz="1800" dirty="0"/>
            </a:br>
            <a:endParaRPr lang="pt-BR" altLang="pt-BR" sz="18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61DAF378-A8FE-4E5D-82AB-FC2953E9FC96}"/>
              </a:ext>
            </a:extLst>
          </p:cNvPr>
          <p:cNvSpPr txBox="1"/>
          <p:nvPr/>
        </p:nvSpPr>
        <p:spPr>
          <a:xfrm>
            <a:off x="10720571" y="5400675"/>
            <a:ext cx="1515982" cy="10772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Disparidade </a:t>
            </a:r>
            <a:r>
              <a:rPr lang="pt-BR" sz="1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(indica falta de gestão e governança</a:t>
            </a:r>
            <a:r>
              <a:rPr lang="pt-BR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1BDF7AA-4DB2-43C0-A90E-0D1619EFB0D1}"/>
              </a:ext>
            </a:extLst>
          </p:cNvPr>
          <p:cNvSpPr txBox="1"/>
          <p:nvPr/>
        </p:nvSpPr>
        <p:spPr>
          <a:xfrm>
            <a:off x="316342" y="613414"/>
            <a:ext cx="1257300" cy="2616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t-BR" sz="1100" dirty="0">
                <a:solidFill>
                  <a:schemeClr val="bg1"/>
                </a:solidFill>
              </a:rPr>
              <a:t>A</a:t>
            </a:r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7105EB58-D782-450B-B626-4B228E9F8A1D}"/>
              </a:ext>
            </a:extLst>
          </p:cNvPr>
          <p:cNvGrpSpPr/>
          <p:nvPr/>
        </p:nvGrpSpPr>
        <p:grpSpPr>
          <a:xfrm>
            <a:off x="9411450" y="5073650"/>
            <a:ext cx="1380870" cy="1564607"/>
            <a:chOff x="10109285" y="5073650"/>
            <a:chExt cx="1380870" cy="1564607"/>
          </a:xfrm>
        </p:grpSpPr>
        <p:sp>
          <p:nvSpPr>
            <p:cNvPr id="7" name="Elipse 6">
              <a:extLst>
                <a:ext uri="{FF2B5EF4-FFF2-40B4-BE49-F238E27FC236}">
                  <a16:creationId xmlns:a16="http://schemas.microsoft.com/office/drawing/2014/main" id="{A880D056-2958-4EF3-93CD-B7CFE5FF219E}"/>
                </a:ext>
              </a:extLst>
            </p:cNvPr>
            <p:cNvSpPr/>
            <p:nvPr/>
          </p:nvSpPr>
          <p:spPr>
            <a:xfrm>
              <a:off x="10109285" y="5073650"/>
              <a:ext cx="1109662" cy="327025"/>
            </a:xfrm>
            <a:prstGeom prst="ellipse">
              <a:avLst/>
            </a:prstGeom>
            <a:solidFill>
              <a:schemeClr val="accent1">
                <a:alpha val="6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8" name="Elipse 7">
              <a:extLst>
                <a:ext uri="{FF2B5EF4-FFF2-40B4-BE49-F238E27FC236}">
                  <a16:creationId xmlns:a16="http://schemas.microsoft.com/office/drawing/2014/main" id="{A81287F1-6019-4FCF-9B3F-1DCF1B285F24}"/>
                </a:ext>
              </a:extLst>
            </p:cNvPr>
            <p:cNvSpPr/>
            <p:nvPr/>
          </p:nvSpPr>
          <p:spPr>
            <a:xfrm>
              <a:off x="10163757" y="6311232"/>
              <a:ext cx="1109662" cy="327025"/>
            </a:xfrm>
            <a:prstGeom prst="ellipse">
              <a:avLst/>
            </a:prstGeom>
            <a:solidFill>
              <a:schemeClr val="accent1">
                <a:alpha val="6000"/>
              </a:schemeClr>
            </a:solidFill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2" name="Chave Direita 1">
              <a:extLst>
                <a:ext uri="{FF2B5EF4-FFF2-40B4-BE49-F238E27FC236}">
                  <a16:creationId xmlns:a16="http://schemas.microsoft.com/office/drawing/2014/main" id="{D70F9848-E4A9-4074-9E41-06A1AE733C3D}"/>
                </a:ext>
              </a:extLst>
            </p:cNvPr>
            <p:cNvSpPr/>
            <p:nvPr/>
          </p:nvSpPr>
          <p:spPr>
            <a:xfrm>
              <a:off x="11250401" y="5197643"/>
              <a:ext cx="239754" cy="1299410"/>
            </a:xfrm>
            <a:prstGeom prst="rightBrac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EFF11E2-0CE3-4304-BD0A-5689EDAF2D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91" r="23298"/>
          <a:stretch/>
        </p:blipFill>
        <p:spPr>
          <a:xfrm>
            <a:off x="3523488" y="0"/>
            <a:ext cx="8668512" cy="6857990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DF96855C-5EFB-4DD4-AC8D-F3DE56F052A3}"/>
              </a:ext>
            </a:extLst>
          </p:cNvPr>
          <p:cNvSpPr/>
          <p:nvPr/>
        </p:nvSpPr>
        <p:spPr>
          <a:xfrm>
            <a:off x="212651" y="414670"/>
            <a:ext cx="1158949" cy="526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692D655C-9A11-4605-AB67-7C582B2A9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25817" y="2225338"/>
            <a:ext cx="9966183" cy="4120598"/>
          </a:xfrm>
        </p:spPr>
        <p:txBody>
          <a:bodyPr anchor="b">
            <a:normAutofit fontScale="90000"/>
          </a:bodyPr>
          <a:lstStyle/>
          <a:p>
            <a:pPr algn="ctr"/>
            <a:r>
              <a:rPr lang="pt-BR" sz="5400" b="1" dirty="0"/>
              <a:t>Curso Prático de Formação para Implementação do Sistema de Governança na Educação Básica</a:t>
            </a:r>
            <a:br>
              <a:rPr lang="pt-BR" sz="5400" b="1" dirty="0"/>
            </a:br>
            <a:br>
              <a:rPr lang="pt-BR" sz="2700" b="1" dirty="0"/>
            </a:br>
            <a:r>
              <a:rPr lang="pt-BR" sz="5400" b="1" dirty="0"/>
              <a:t>Turmas I, II e III</a:t>
            </a:r>
            <a:br>
              <a:rPr lang="pt-BR" sz="5400" b="1" dirty="0"/>
            </a:br>
            <a:br>
              <a:rPr lang="pt-BR" sz="3600" b="1" dirty="0"/>
            </a:br>
            <a:r>
              <a:rPr lang="pt-BR" sz="3200" b="1" dirty="0"/>
              <a:t>Implantação do </a:t>
            </a:r>
            <a:r>
              <a:rPr lang="pt-BR" sz="3200" b="1" dirty="0" err="1"/>
              <a:t>REAGBr</a:t>
            </a:r>
            <a:r>
              <a:rPr lang="pt-BR" sz="3200" b="1" dirty="0"/>
              <a:t> – Relatório de Evidências Auditáveis de Gestão e Governança de Custos</a:t>
            </a:r>
            <a:br>
              <a:rPr lang="pt-BR" sz="3200" b="1" dirty="0"/>
            </a:br>
            <a:br>
              <a:rPr lang="pt-BR" sz="3200" b="1" dirty="0"/>
            </a:br>
            <a:r>
              <a:rPr lang="pt-BR" sz="5400" b="1" dirty="0"/>
              <a:t>O Que não se avalia e compara, não se gerencia e governa.</a:t>
            </a:r>
            <a:endParaRPr lang="en-US" sz="4400" b="1" dirty="0"/>
          </a:p>
        </p:txBody>
      </p:sp>
      <p:pic>
        <p:nvPicPr>
          <p:cNvPr id="6" name="Imagem 5" descr="Interface gráfica do usuário, Texto, Aplicativo&#10;&#10;Descrição gerada automaticamente com confiança média">
            <a:extLst>
              <a:ext uri="{FF2B5EF4-FFF2-40B4-BE49-F238E27FC236}">
                <a16:creationId xmlns:a16="http://schemas.microsoft.com/office/drawing/2014/main" id="{6E428887-D558-46EE-8D0C-80A37B9041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89" y="23397"/>
            <a:ext cx="2057400" cy="704850"/>
          </a:xfrm>
          <a:prstGeom prst="rect">
            <a:avLst/>
          </a:pr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E209ACB6-148A-4B8F-8926-0B431BB983D0}"/>
              </a:ext>
            </a:extLst>
          </p:cNvPr>
          <p:cNvSpPr txBox="1">
            <a:spLocks/>
          </p:cNvSpPr>
          <p:nvPr/>
        </p:nvSpPr>
        <p:spPr>
          <a:xfrm>
            <a:off x="6980663" y="6476210"/>
            <a:ext cx="5003891" cy="407627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>
                <a:hlinkClick r:id="rId4"/>
              </a:rPr>
              <a:t>MARILSONDANTAS@GMAIL.COM</a:t>
            </a:r>
            <a:r>
              <a:rPr lang="pt-BR" sz="2000" b="1" dirty="0"/>
              <a:t>        2021 TED 9910/2020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83701551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1960</TotalTime>
  <Words>426</Words>
  <Application>Microsoft Office PowerPoint</Application>
  <PresentationFormat>Widescreen</PresentationFormat>
  <Paragraphs>40</Paragraphs>
  <Slides>6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3" baseType="lpstr">
      <vt:lpstr>Arial</vt:lpstr>
      <vt:lpstr>Avenir Next LT Pro</vt:lpstr>
      <vt:lpstr>Calibri</vt:lpstr>
      <vt:lpstr>Cambria</vt:lpstr>
      <vt:lpstr>Tahoma</vt:lpstr>
      <vt:lpstr>Times New Roman</vt:lpstr>
      <vt:lpstr>AccentBoxVTI</vt:lpstr>
      <vt:lpstr>Curso Prático de Formação para Implementação do Sistema de Governança na Educação Básica  Turmas I, II e III  Implantação do REAGBr – Relatório de Evidências Auditáveis de Gestão e Governança de Custos  </vt:lpstr>
      <vt:lpstr>Apresentação do PowerPoint</vt:lpstr>
      <vt:lpstr>Apresentação do PowerPoint</vt:lpstr>
      <vt:lpstr>Apresentação do PowerPoint</vt:lpstr>
      <vt:lpstr>Apresentação do PowerPoint</vt:lpstr>
      <vt:lpstr>Curso Prático de Formação para Implementação do Sistema de Governança na Educação Básica  Turmas I, II e III  Implantação do REAGBr – Relatório de Evidências Auditáveis de Gestão e Governança de Custos  O Que não se avalia e compara, não se gerencia e governa.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Relatório de Evidências Auditáveis de Governança do Brasil</dc:title>
  <dc:creator>Marilson Dantas</dc:creator>
  <cp:lastModifiedBy>Marilson Dantas</cp:lastModifiedBy>
  <cp:revision>154</cp:revision>
  <dcterms:created xsi:type="dcterms:W3CDTF">2020-01-24T00:06:20Z</dcterms:created>
  <dcterms:modified xsi:type="dcterms:W3CDTF">2021-08-27T13:02:06Z</dcterms:modified>
</cp:coreProperties>
</file>